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ixie One"/>
      <p:regular r:id="rId13"/>
    </p:embeddedFont>
    <p:embeddedFont>
      <p:font typeface="Fjalla One"/>
      <p:regular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44F7818-90C8-4CEB-8679-AC52C024B61E}">
  <a:tblStyle styleId="{444F7818-90C8-4CEB-8679-AC52C024B6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ixieOn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regular.fntdata"/><Relationship Id="rId14" Type="http://schemas.openxmlformats.org/officeDocument/2006/relationships/font" Target="fonts/FjallaOne-regular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6db6a96359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6db6a9635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db6a96359_0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6db6a9635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 rot="10800000">
            <a:off x="3919993" y="3977033"/>
            <a:ext cx="1303500" cy="11283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Google Shape;11;p2"/>
          <p:cNvSpPr/>
          <p:nvPr/>
        </p:nvSpPr>
        <p:spPr>
          <a:xfrm rot="5400000">
            <a:off x="3809057" y="-81000"/>
            <a:ext cx="1525500" cy="17616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 flipH="1" rot="10800000">
            <a:off x="2809875" y="-172875"/>
            <a:ext cx="1111500" cy="962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flipH="1" rot="10800000">
            <a:off x="3602723" y="1360109"/>
            <a:ext cx="493800" cy="427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 flipH="1" rot="10800000">
            <a:off x="5278915" y="855279"/>
            <a:ext cx="944700" cy="818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flipH="1" rot="10800000">
            <a:off x="5365799" y="352324"/>
            <a:ext cx="493800" cy="4272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5549153" y="1029780"/>
            <a:ext cx="404640" cy="374059"/>
            <a:chOff x="5975075" y="2327500"/>
            <a:chExt cx="420100" cy="388350"/>
          </a:xfrm>
        </p:grpSpPr>
        <p:sp>
          <p:nvSpPr>
            <p:cNvPr id="18" name="Google Shape;18;p2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Google Shape;20;p2"/>
          <p:cNvSpPr/>
          <p:nvPr/>
        </p:nvSpPr>
        <p:spPr>
          <a:xfrm>
            <a:off x="3253021" y="113273"/>
            <a:ext cx="225085" cy="38996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4380526" y="515192"/>
            <a:ext cx="382958" cy="607111"/>
            <a:chOff x="6718575" y="2318625"/>
            <a:chExt cx="256950" cy="407375"/>
          </a:xfrm>
        </p:grpSpPr>
        <p:sp>
          <p:nvSpPr>
            <p:cNvPr id="22" name="Google Shape;22;p2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3199464" y="902959"/>
            <a:ext cx="395018" cy="403297"/>
            <a:chOff x="3951850" y="2985350"/>
            <a:chExt cx="407950" cy="416500"/>
          </a:xfrm>
        </p:grpSpPr>
        <p:sp>
          <p:nvSpPr>
            <p:cNvPr id="31" name="Google Shape;31;p2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2"/>
          <p:cNvSpPr/>
          <p:nvPr/>
        </p:nvSpPr>
        <p:spPr>
          <a:xfrm flipH="1" rot="10800000">
            <a:off x="5010533" y="4576648"/>
            <a:ext cx="1032900" cy="8946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"/>
          <p:cNvSpPr/>
          <p:nvPr/>
        </p:nvSpPr>
        <p:spPr>
          <a:xfrm flipH="1" rot="10800000">
            <a:off x="5133679" y="4056450"/>
            <a:ext cx="540000" cy="4674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"/>
          <p:cNvSpPr/>
          <p:nvPr/>
        </p:nvSpPr>
        <p:spPr>
          <a:xfrm flipH="1" rot="10800000">
            <a:off x="3101709" y="3629719"/>
            <a:ext cx="1032900" cy="8940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"/>
          <p:cNvSpPr/>
          <p:nvPr/>
        </p:nvSpPr>
        <p:spPr>
          <a:xfrm flipH="1" rot="10800000">
            <a:off x="3530384" y="4576662"/>
            <a:ext cx="452100" cy="3912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370705" y="4867761"/>
            <a:ext cx="312503" cy="312484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" name="Google Shape;40;p2"/>
          <p:cNvGrpSpPr/>
          <p:nvPr/>
        </p:nvGrpSpPr>
        <p:grpSpPr>
          <a:xfrm>
            <a:off x="5772009" y="4056440"/>
            <a:ext cx="573943" cy="550550"/>
            <a:chOff x="5241175" y="4959100"/>
            <a:chExt cx="539775" cy="517775"/>
          </a:xfrm>
        </p:grpSpPr>
        <p:sp>
          <p:nvSpPr>
            <p:cNvPr id="41" name="Google Shape;41;p2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2"/>
          <p:cNvSpPr/>
          <p:nvPr/>
        </p:nvSpPr>
        <p:spPr>
          <a:xfrm>
            <a:off x="3429208" y="3904791"/>
            <a:ext cx="377839" cy="343685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/>
          <p:nvPr/>
        </p:nvSpPr>
        <p:spPr>
          <a:xfrm flipH="1" rot="10800000">
            <a:off x="-94969" y="303826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Google Shape;50;p3"/>
          <p:cNvSpPr/>
          <p:nvPr/>
        </p:nvSpPr>
        <p:spPr>
          <a:xfrm rot="5400000">
            <a:off x="559400" y="1538825"/>
            <a:ext cx="1788000" cy="20646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" name="Google Shape;51;p3"/>
          <p:cNvSpPr txBox="1"/>
          <p:nvPr>
            <p:ph type="ctrTitle"/>
          </p:nvPr>
        </p:nvSpPr>
        <p:spPr>
          <a:xfrm>
            <a:off x="2743200" y="1735750"/>
            <a:ext cx="5638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2" name="Google Shape;52;p3"/>
          <p:cNvSpPr txBox="1"/>
          <p:nvPr>
            <p:ph idx="1" type="subTitle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"/>
          <p:cNvSpPr/>
          <p:nvPr/>
        </p:nvSpPr>
        <p:spPr>
          <a:xfrm flipH="1" rot="10800000">
            <a:off x="66674" y="313542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/>
          <p:nvPr/>
        </p:nvSpPr>
        <p:spPr>
          <a:xfrm flipH="1" rot="10800000">
            <a:off x="828675" y="351655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"/>
          <p:cNvSpPr/>
          <p:nvPr/>
        </p:nvSpPr>
        <p:spPr>
          <a:xfrm flipH="1" rot="10800000">
            <a:off x="761999" y="8779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"/>
          <p:cNvSpPr/>
          <p:nvPr/>
        </p:nvSpPr>
        <p:spPr>
          <a:xfrm flipH="1" rot="10800000">
            <a:off x="793851" y="4692801"/>
            <a:ext cx="517500" cy="4479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3"/>
          <p:cNvGrpSpPr/>
          <p:nvPr/>
        </p:nvGrpSpPr>
        <p:grpSpPr>
          <a:xfrm>
            <a:off x="996359" y="1070668"/>
            <a:ext cx="351204" cy="324661"/>
            <a:chOff x="5975075" y="2327500"/>
            <a:chExt cx="420100" cy="388350"/>
          </a:xfrm>
        </p:grpSpPr>
        <p:sp>
          <p:nvSpPr>
            <p:cNvPr id="58" name="Google Shape;58;p3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3"/>
          <p:cNvSpPr/>
          <p:nvPr/>
        </p:nvSpPr>
        <p:spPr>
          <a:xfrm>
            <a:off x="393600" y="334662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" name="Google Shape;61;p3"/>
          <p:cNvGrpSpPr/>
          <p:nvPr/>
        </p:nvGrpSpPr>
        <p:grpSpPr>
          <a:xfrm>
            <a:off x="305253" y="553856"/>
            <a:ext cx="247469" cy="392302"/>
            <a:chOff x="6718575" y="2318625"/>
            <a:chExt cx="256950" cy="407375"/>
          </a:xfrm>
        </p:grpSpPr>
        <p:sp>
          <p:nvSpPr>
            <p:cNvPr id="62" name="Google Shape;62;p3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3"/>
          <p:cNvGrpSpPr/>
          <p:nvPr/>
        </p:nvGrpSpPr>
        <p:grpSpPr>
          <a:xfrm>
            <a:off x="1419984" y="3634331"/>
            <a:ext cx="342882" cy="350068"/>
            <a:chOff x="3951850" y="2985350"/>
            <a:chExt cx="407950" cy="416500"/>
          </a:xfrm>
        </p:grpSpPr>
        <p:sp>
          <p:nvSpPr>
            <p:cNvPr id="71" name="Google Shape;71;p3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Google Shape;75;p3"/>
          <p:cNvSpPr/>
          <p:nvPr/>
        </p:nvSpPr>
        <p:spPr>
          <a:xfrm flipH="1" rot="10800000">
            <a:off x="733424" y="393602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3"/>
          <p:cNvSpPr/>
          <p:nvPr/>
        </p:nvSpPr>
        <p:spPr>
          <a:xfrm flipH="1" rot="10800000">
            <a:off x="738525" y="10085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"/>
          <p:cNvSpPr/>
          <p:nvPr/>
        </p:nvSpPr>
        <p:spPr>
          <a:xfrm flipH="1" rot="10800000">
            <a:off x="-291325" y="4148475"/>
            <a:ext cx="1182300" cy="10236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"/>
          <p:cNvSpPr/>
          <p:nvPr/>
        </p:nvSpPr>
        <p:spPr>
          <a:xfrm flipH="1" rot="10800000">
            <a:off x="420725" y="-652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3"/>
          <p:cNvSpPr/>
          <p:nvPr/>
        </p:nvSpPr>
        <p:spPr>
          <a:xfrm>
            <a:off x="1019338" y="416705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3"/>
          <p:cNvGrpSpPr/>
          <p:nvPr/>
        </p:nvGrpSpPr>
        <p:grpSpPr>
          <a:xfrm>
            <a:off x="-50285" y="1452794"/>
            <a:ext cx="624844" cy="599376"/>
            <a:chOff x="5241175" y="4959100"/>
            <a:chExt cx="539775" cy="517775"/>
          </a:xfrm>
        </p:grpSpPr>
        <p:sp>
          <p:nvSpPr>
            <p:cNvPr id="81" name="Google Shape;81;p3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>
            <a:off x="47199" y="4430470"/>
            <a:ext cx="505231" cy="459562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/>
          <p:nvPr/>
        </p:nvSpPr>
        <p:spPr>
          <a:xfrm flipH="1" rot="10800000">
            <a:off x="-94969" y="619169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Google Shape;90;p4"/>
          <p:cNvSpPr/>
          <p:nvPr/>
        </p:nvSpPr>
        <p:spPr>
          <a:xfrm rot="5400000">
            <a:off x="499599" y="1905237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4"/>
          <p:cNvSpPr txBox="1"/>
          <p:nvPr>
            <p:ph idx="1" type="body"/>
          </p:nvPr>
        </p:nvSpPr>
        <p:spPr>
          <a:xfrm>
            <a:off x="2051200" y="2085600"/>
            <a:ext cx="62823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Font typeface="Nixie One"/>
              <a:buChar char="◇"/>
              <a:defRPr sz="2400">
                <a:latin typeface="Nixie One"/>
                <a:ea typeface="Nixie One"/>
                <a:cs typeface="Nixie One"/>
                <a:sym typeface="Nixie One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￭"/>
              <a:defRPr sz="2400">
                <a:latin typeface="Nixie One"/>
                <a:ea typeface="Nixie One"/>
                <a:cs typeface="Nixie One"/>
                <a:sym typeface="Nixie One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￮"/>
              <a:defRPr sz="2400">
                <a:latin typeface="Nixie One"/>
                <a:ea typeface="Nixie One"/>
                <a:cs typeface="Nixie One"/>
                <a:sym typeface="Nixie One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92" name="Google Shape;92;p4"/>
          <p:cNvSpPr/>
          <p:nvPr/>
        </p:nvSpPr>
        <p:spPr>
          <a:xfrm flipH="1" rot="10800000">
            <a:off x="-123826" y="28115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"/>
          <p:cNvSpPr/>
          <p:nvPr/>
        </p:nvSpPr>
        <p:spPr>
          <a:xfrm flipH="1" rot="10800000">
            <a:off x="638175" y="3192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"/>
          <p:cNvSpPr/>
          <p:nvPr/>
        </p:nvSpPr>
        <p:spPr>
          <a:xfrm flipH="1" rot="10800000">
            <a:off x="752474" y="120180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"/>
          <p:cNvSpPr/>
          <p:nvPr/>
        </p:nvSpPr>
        <p:spPr>
          <a:xfrm flipH="1" rot="10800000">
            <a:off x="657225" y="4380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6" name="Google Shape;96;p4"/>
          <p:cNvGrpSpPr/>
          <p:nvPr/>
        </p:nvGrpSpPr>
        <p:grpSpPr>
          <a:xfrm>
            <a:off x="986834" y="1394518"/>
            <a:ext cx="351204" cy="324661"/>
            <a:chOff x="5975075" y="2327500"/>
            <a:chExt cx="420100" cy="388350"/>
          </a:xfrm>
        </p:grpSpPr>
        <p:sp>
          <p:nvSpPr>
            <p:cNvPr id="97" name="Google Shape;97;p4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Google Shape;99;p4"/>
          <p:cNvSpPr/>
          <p:nvPr/>
        </p:nvSpPr>
        <p:spPr>
          <a:xfrm>
            <a:off x="203100" y="30227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0" name="Google Shape;100;p4"/>
          <p:cNvGrpSpPr/>
          <p:nvPr/>
        </p:nvGrpSpPr>
        <p:grpSpPr>
          <a:xfrm>
            <a:off x="295728" y="877706"/>
            <a:ext cx="247469" cy="392302"/>
            <a:chOff x="6718575" y="2318625"/>
            <a:chExt cx="256950" cy="407375"/>
          </a:xfrm>
        </p:grpSpPr>
        <p:sp>
          <p:nvSpPr>
            <p:cNvPr id="101" name="Google Shape;101;p4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19BBD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" name="Google Shape;109;p4"/>
          <p:cNvGrpSpPr/>
          <p:nvPr/>
        </p:nvGrpSpPr>
        <p:grpSpPr>
          <a:xfrm>
            <a:off x="1229484" y="3310481"/>
            <a:ext cx="342882" cy="350068"/>
            <a:chOff x="3951850" y="2985350"/>
            <a:chExt cx="407950" cy="416500"/>
          </a:xfrm>
        </p:grpSpPr>
        <p:sp>
          <p:nvSpPr>
            <p:cNvPr id="110" name="Google Shape;110;p4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4" name="Google Shape;114;p4"/>
          <p:cNvSpPr/>
          <p:nvPr/>
        </p:nvSpPr>
        <p:spPr>
          <a:xfrm flipH="1" rot="10800000">
            <a:off x="542924" y="36121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"/>
          <p:cNvSpPr/>
          <p:nvPr/>
        </p:nvSpPr>
        <p:spPr>
          <a:xfrm flipH="1" rot="10800000">
            <a:off x="729000" y="424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"/>
          <p:cNvSpPr/>
          <p:nvPr/>
        </p:nvSpPr>
        <p:spPr>
          <a:xfrm flipH="1" rot="10800000">
            <a:off x="-115052" y="3996025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"/>
          <p:cNvSpPr/>
          <p:nvPr/>
        </p:nvSpPr>
        <p:spPr>
          <a:xfrm flipH="1" rot="10800000">
            <a:off x="411200" y="2586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"/>
          <p:cNvSpPr/>
          <p:nvPr/>
        </p:nvSpPr>
        <p:spPr>
          <a:xfrm>
            <a:off x="828838" y="38432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9" name="Google Shape;119;p4"/>
          <p:cNvGrpSpPr/>
          <p:nvPr/>
        </p:nvGrpSpPr>
        <p:grpSpPr>
          <a:xfrm>
            <a:off x="67092" y="1681690"/>
            <a:ext cx="455624" cy="437054"/>
            <a:chOff x="5241175" y="4959100"/>
            <a:chExt cx="539775" cy="517775"/>
          </a:xfrm>
        </p:grpSpPr>
        <p:sp>
          <p:nvSpPr>
            <p:cNvPr id="120" name="Google Shape;120;p4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6" name="Google Shape;126;p4"/>
          <p:cNvSpPr/>
          <p:nvPr/>
        </p:nvSpPr>
        <p:spPr>
          <a:xfrm>
            <a:off x="144926" y="4214500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"/>
          <p:cNvSpPr txBox="1"/>
          <p:nvPr/>
        </p:nvSpPr>
        <p:spPr>
          <a:xfrm>
            <a:off x="94000" y="1929581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12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28" name="Google Shape;128;p4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Google Shape;131;p5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5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Font typeface="Muli"/>
              <a:buChar char="◇"/>
              <a:defRPr>
                <a:latin typeface="Muli"/>
                <a:ea typeface="Muli"/>
                <a:cs typeface="Muli"/>
                <a:sym typeface="Muli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134" name="Google Shape;134;p5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2" name="Google Shape;142;p5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143" name="Google Shape;143;p5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5" name="Google Shape;145;p5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5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7" name="Google Shape;147;p5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148" name="Google Shape;148;p5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5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5" name="Google Shape;155;p5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156" name="Google Shape;156;p5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4" name="Google Shape;164;p5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165" name="Google Shape;165;p5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9" name="Google Shape;169;p5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2" name="Google Shape;172;p6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3" name="Google Shape;173;p6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74" name="Google Shape;174;p6"/>
          <p:cNvSpPr txBox="1"/>
          <p:nvPr>
            <p:ph idx="1" type="body"/>
          </p:nvPr>
        </p:nvSpPr>
        <p:spPr>
          <a:xfrm>
            <a:off x="1734000" y="2414450"/>
            <a:ext cx="2667300" cy="26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5" name="Google Shape;175;p6"/>
          <p:cNvSpPr txBox="1"/>
          <p:nvPr>
            <p:ph idx="2" type="body"/>
          </p:nvPr>
        </p:nvSpPr>
        <p:spPr>
          <a:xfrm>
            <a:off x="4562088" y="2414450"/>
            <a:ext cx="2667300" cy="26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6" name="Google Shape;176;p6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0" name="Google Shape;180;p6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181" name="Google Shape;181;p6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3" name="Google Shape;183;p6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4" name="Google Shape;184;p6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185" name="Google Shape;185;p6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3" name="Google Shape;193;p6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194" name="Google Shape;194;p6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8" name="Google Shape;198;p6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6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6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6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6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3" name="Google Shape;203;p6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204" name="Google Shape;204;p6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6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0" name="Google Shape;210;p6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6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4" name="Google Shape;214;p7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15" name="Google Shape;215;p7"/>
          <p:cNvSpPr txBox="1"/>
          <p:nvPr>
            <p:ph idx="1" type="body"/>
          </p:nvPr>
        </p:nvSpPr>
        <p:spPr>
          <a:xfrm>
            <a:off x="1732700" y="2380900"/>
            <a:ext cx="2176800" cy="25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6" name="Google Shape;216;p7"/>
          <p:cNvSpPr txBox="1"/>
          <p:nvPr>
            <p:ph idx="2" type="body"/>
          </p:nvPr>
        </p:nvSpPr>
        <p:spPr>
          <a:xfrm>
            <a:off x="4020972" y="2380900"/>
            <a:ext cx="2176800" cy="25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7" name="Google Shape;217;p7"/>
          <p:cNvSpPr txBox="1"/>
          <p:nvPr>
            <p:ph idx="3" type="body"/>
          </p:nvPr>
        </p:nvSpPr>
        <p:spPr>
          <a:xfrm>
            <a:off x="6309245" y="2380900"/>
            <a:ext cx="2176800" cy="25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8" name="Google Shape;218;p7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7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7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2" name="Google Shape;222;p7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223" name="Google Shape;223;p7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5" name="Google Shape;225;p7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6" name="Google Shape;226;p7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27" name="Google Shape;227;p7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5" name="Google Shape;235;p7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236" name="Google Shape;236;p7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0" name="Google Shape;240;p7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3" name="Google Shape;243;p8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4" name="Google Shape;244;p8"/>
          <p:cNvSpPr txBox="1"/>
          <p:nvPr>
            <p:ph type="title"/>
          </p:nvPr>
        </p:nvSpPr>
        <p:spPr>
          <a:xfrm>
            <a:off x="1732700" y="821200"/>
            <a:ext cx="4944300" cy="6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45" name="Google Shape;245;p8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8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8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8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9" name="Google Shape;249;p8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250" name="Google Shape;250;p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2" name="Google Shape;252;p8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3" name="Google Shape;253;p8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54" name="Google Shape;254;p8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8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8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8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8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8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2" name="Google Shape;262;p8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263" name="Google Shape;263;p8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8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8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8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7" name="Google Shape;267;p8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8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8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8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8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2" name="Google Shape;272;p8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273" name="Google Shape;273;p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9" name="Google Shape;279;p8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8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9"/>
          <p:cNvSpPr/>
          <p:nvPr/>
        </p:nvSpPr>
        <p:spPr>
          <a:xfrm flipH="1" rot="10800000">
            <a:off x="7663675" y="3684808"/>
            <a:ext cx="1034700" cy="8958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3" name="Google Shape;283;p9"/>
          <p:cNvSpPr/>
          <p:nvPr/>
        </p:nvSpPr>
        <p:spPr>
          <a:xfrm rot="5400000">
            <a:off x="499599" y="157100"/>
            <a:ext cx="1146000" cy="13233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4" name="Google Shape;284;p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285" name="Google Shape;285;p9"/>
          <p:cNvSpPr/>
          <p:nvPr/>
        </p:nvSpPr>
        <p:spPr>
          <a:xfrm flipH="1" rot="10800000">
            <a:off x="-123826" y="10589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9"/>
          <p:cNvSpPr/>
          <p:nvPr/>
        </p:nvSpPr>
        <p:spPr>
          <a:xfrm flipH="1" rot="10800000">
            <a:off x="638175" y="14401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9"/>
          <p:cNvSpPr/>
          <p:nvPr/>
        </p:nvSpPr>
        <p:spPr>
          <a:xfrm flipH="1" rot="10800000">
            <a:off x="1495424" y="-131650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9"/>
          <p:cNvSpPr/>
          <p:nvPr/>
        </p:nvSpPr>
        <p:spPr>
          <a:xfrm flipH="1" rot="10800000">
            <a:off x="327800" y="8892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9" name="Google Shape;289;p9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290" name="Google Shape;290;p9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9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2" name="Google Shape;292;p9"/>
          <p:cNvSpPr/>
          <p:nvPr/>
        </p:nvSpPr>
        <p:spPr>
          <a:xfrm>
            <a:off x="203100" y="1270177"/>
            <a:ext cx="166061" cy="287704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3" name="Google Shape;293;p9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94" name="Google Shape;294;p9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9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9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2" name="Google Shape;302;p9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303" name="Google Shape;303;p9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9050">
              <a:solidFill>
                <a:srgbClr val="1847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7" name="Google Shape;307;p9"/>
          <p:cNvSpPr/>
          <p:nvPr/>
        </p:nvSpPr>
        <p:spPr>
          <a:xfrm flipH="1" rot="10800000">
            <a:off x="8486774" y="4230775"/>
            <a:ext cx="819900" cy="7101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9"/>
          <p:cNvSpPr/>
          <p:nvPr/>
        </p:nvSpPr>
        <p:spPr>
          <a:xfrm flipH="1" rot="10800000">
            <a:off x="8124824" y="4615700"/>
            <a:ext cx="428700" cy="371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9"/>
          <p:cNvSpPr/>
          <p:nvPr/>
        </p:nvSpPr>
        <p:spPr>
          <a:xfrm flipH="1" rot="10800000">
            <a:off x="7821348" y="2935400"/>
            <a:ext cx="819900" cy="7098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9"/>
          <p:cNvSpPr/>
          <p:nvPr/>
        </p:nvSpPr>
        <p:spPr>
          <a:xfrm flipH="1" rot="10800000">
            <a:off x="8486775" y="3512175"/>
            <a:ext cx="358800" cy="3105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9"/>
          <p:cNvSpPr/>
          <p:nvPr/>
        </p:nvSpPr>
        <p:spPr>
          <a:xfrm>
            <a:off x="8772688" y="4461808"/>
            <a:ext cx="248073" cy="24805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2" name="Google Shape;312;p9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313" name="Google Shape;313;p9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9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9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9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9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9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9" name="Google Shape;319;p9"/>
          <p:cNvSpPr/>
          <p:nvPr/>
        </p:nvSpPr>
        <p:spPr>
          <a:xfrm>
            <a:off x="8081326" y="3153875"/>
            <a:ext cx="299952" cy="2728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9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0"/>
          <p:cNvSpPr/>
          <p:nvPr/>
        </p:nvSpPr>
        <p:spPr>
          <a:xfrm flipH="1" rot="10800000">
            <a:off x="8218352" y="4121459"/>
            <a:ext cx="685200" cy="593400"/>
          </a:xfrm>
          <a:custGeom>
            <a:rect b="b" l="l" r="r" t="t"/>
            <a:pathLst>
              <a:path extrusionOk="0" h="120000" w="12000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3" name="Google Shape;323;p10"/>
          <p:cNvSpPr/>
          <p:nvPr/>
        </p:nvSpPr>
        <p:spPr>
          <a:xfrm rot="5400000">
            <a:off x="388487" y="105212"/>
            <a:ext cx="944100" cy="10902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4" name="Google Shape;324;p10"/>
          <p:cNvSpPr/>
          <p:nvPr/>
        </p:nvSpPr>
        <p:spPr>
          <a:xfrm flipH="1" rot="10800000">
            <a:off x="-123825" y="847791"/>
            <a:ext cx="674400" cy="584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9BB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0"/>
          <p:cNvSpPr/>
          <p:nvPr/>
        </p:nvSpPr>
        <p:spPr>
          <a:xfrm flipH="1" rot="10800000">
            <a:off x="503116" y="1161450"/>
            <a:ext cx="352800" cy="3054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0"/>
          <p:cNvSpPr/>
          <p:nvPr/>
        </p:nvSpPr>
        <p:spPr>
          <a:xfrm flipH="1" rot="10800000">
            <a:off x="1208424" y="-131812"/>
            <a:ext cx="674400" cy="584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76200">
            <a:solidFill>
              <a:srgbClr val="18476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0"/>
          <p:cNvSpPr/>
          <p:nvPr/>
        </p:nvSpPr>
        <p:spPr>
          <a:xfrm flipH="1" rot="10800000">
            <a:off x="247753" y="49693"/>
            <a:ext cx="295200" cy="2556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00E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0"/>
          <p:cNvSpPr/>
          <p:nvPr/>
        </p:nvSpPr>
        <p:spPr>
          <a:xfrm flipH="1" rot="10800000">
            <a:off x="8763568" y="4485979"/>
            <a:ext cx="543000" cy="4704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9525">
            <a:solidFill>
              <a:srgbClr val="1847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0"/>
          <p:cNvSpPr/>
          <p:nvPr/>
        </p:nvSpPr>
        <p:spPr>
          <a:xfrm flipH="1" rot="10800000">
            <a:off x="8523810" y="4741100"/>
            <a:ext cx="284100" cy="2457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329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0"/>
          <p:cNvSpPr/>
          <p:nvPr/>
        </p:nvSpPr>
        <p:spPr>
          <a:xfrm flipH="1" rot="10800000">
            <a:off x="8322785" y="3628023"/>
            <a:ext cx="543000" cy="470100"/>
          </a:xfrm>
          <a:prstGeom prst="hexagon">
            <a:avLst>
              <a:gd fmla="val 28678" name="adj"/>
              <a:gd fmla="val 115470" name="vf"/>
            </a:avLst>
          </a:prstGeom>
          <a:solidFill>
            <a:srgbClr val="1847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0"/>
          <p:cNvSpPr/>
          <p:nvPr/>
        </p:nvSpPr>
        <p:spPr>
          <a:xfrm flipH="1" rot="10800000">
            <a:off x="8763569" y="4009882"/>
            <a:ext cx="237600" cy="205800"/>
          </a:xfrm>
          <a:prstGeom prst="hexagon">
            <a:avLst>
              <a:gd fmla="val 28678" name="adj"/>
              <a:gd fmla="val 115470" name="vf"/>
            </a:avLst>
          </a:prstGeom>
          <a:noFill/>
          <a:ln cap="flat" cmpd="sng" w="19050">
            <a:solidFill>
              <a:srgbClr val="00E1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0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0E293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buNone/>
              <a:defRPr sz="12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"/>
          <p:cNvSpPr txBox="1"/>
          <p:nvPr>
            <p:ph type="ctrTitle"/>
          </p:nvPr>
        </p:nvSpPr>
        <p:spPr>
          <a:xfrm>
            <a:off x="1400250" y="1891800"/>
            <a:ext cx="63435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X-READ</a:t>
            </a:r>
            <a:endParaRPr b="1"/>
          </a:p>
        </p:txBody>
      </p:sp>
      <p:sp>
        <p:nvSpPr>
          <p:cNvPr id="338" name="Google Shape;338;p11"/>
          <p:cNvSpPr txBox="1"/>
          <p:nvPr/>
        </p:nvSpPr>
        <p:spPr>
          <a:xfrm>
            <a:off x="1755450" y="2855400"/>
            <a:ext cx="56331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6DAEC"/>
                </a:solidFill>
                <a:latin typeface="Fjalla One"/>
                <a:ea typeface="Fjalla One"/>
                <a:cs typeface="Fjalla One"/>
                <a:sym typeface="Fjalla One"/>
              </a:rPr>
              <a:t>Kyra Lee, Silver Harris, Victoria Puck-Karam</a:t>
            </a:r>
            <a:endParaRPr>
              <a:solidFill>
                <a:srgbClr val="C6DAEC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2"/>
          <p:cNvSpPr txBox="1"/>
          <p:nvPr>
            <p:ph type="title"/>
          </p:nvPr>
        </p:nvSpPr>
        <p:spPr>
          <a:xfrm>
            <a:off x="2743775" y="229200"/>
            <a:ext cx="5792100" cy="64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DISEASES CHOSEN</a:t>
            </a:r>
            <a:endParaRPr b="1"/>
          </a:p>
        </p:txBody>
      </p:sp>
      <p:sp>
        <p:nvSpPr>
          <p:cNvPr id="344" name="Google Shape;344;p12"/>
          <p:cNvSpPr txBox="1"/>
          <p:nvPr/>
        </p:nvSpPr>
        <p:spPr>
          <a:xfrm>
            <a:off x="1732700" y="1744525"/>
            <a:ext cx="3191400" cy="27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45" name="Google Shape;345;p12"/>
          <p:cNvSpPr txBox="1"/>
          <p:nvPr/>
        </p:nvSpPr>
        <p:spPr>
          <a:xfrm>
            <a:off x="5355921" y="1744525"/>
            <a:ext cx="3330900" cy="27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46" name="Google Shape;346;p12"/>
          <p:cNvSpPr txBox="1"/>
          <p:nvPr/>
        </p:nvSpPr>
        <p:spPr>
          <a:xfrm>
            <a:off x="1732700" y="3982125"/>
            <a:ext cx="69540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10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47" name="Google Shape;347;p12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348" name="Google Shape;348;p12"/>
          <p:cNvGraphicFramePr/>
          <p:nvPr/>
        </p:nvGraphicFramePr>
        <p:xfrm>
          <a:off x="1732700" y="104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{444F7818-90C8-4CEB-8679-AC52C024B61E}</a:tableStyleId>
              </a:tblPr>
              <a:tblGrid>
                <a:gridCol w="1820850"/>
                <a:gridCol w="1809750"/>
                <a:gridCol w="1809750"/>
                <a:gridCol w="1809750"/>
              </a:tblGrid>
              <a:tr h="544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Name</a:t>
                      </a:r>
                      <a:endParaRPr b="1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Definition</a:t>
                      </a:r>
                      <a:endParaRPr b="1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# of .pngs</a:t>
                      </a:r>
                      <a:endParaRPr b="1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% of American population affected (per year)</a:t>
                      </a:r>
                      <a:endParaRPr b="1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Atelectasis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Partial or total collapse of the lung when alveoli deflate or are filled with alveolar fluid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11,559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&gt;.06%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Effusion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Fluid buildup between tissues that line the lungs and the chest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13,317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&gt;.06%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Infiltration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Diffusion or accumulation of foreign substances 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19,894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7%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Mass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 build up of cells leading to the formation of a mass 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5,782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.001-.3%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Nodule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 small, palpable mass usually on the epidermis 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6,331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.5%</a:t>
                      </a:r>
                      <a:endParaRPr sz="1200">
                        <a:solidFill>
                          <a:srgbClr val="FFFFFF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63500" marB="63500" marR="63500" marL="63500">
                    <a:lnL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"/>
          <p:cNvSpPr txBox="1"/>
          <p:nvPr>
            <p:ph idx="1" type="body"/>
          </p:nvPr>
        </p:nvSpPr>
        <p:spPr>
          <a:xfrm>
            <a:off x="1430850" y="0"/>
            <a:ext cx="62823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1ED7BE"/>
                </a:solidFill>
              </a:rPr>
              <a:t>TRAINING PROCESS</a:t>
            </a:r>
            <a:endParaRPr b="1" sz="3000">
              <a:solidFill>
                <a:srgbClr val="1ED7BE"/>
              </a:solidFill>
            </a:endParaRPr>
          </a:p>
        </p:txBody>
      </p:sp>
      <p:sp>
        <p:nvSpPr>
          <p:cNvPr id="354" name="Google Shape;354;p13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5" name="Google Shape;355;p13"/>
          <p:cNvSpPr txBox="1"/>
          <p:nvPr/>
        </p:nvSpPr>
        <p:spPr>
          <a:xfrm>
            <a:off x="1877675" y="855525"/>
            <a:ext cx="7032900" cy="3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Each disorder took </a:t>
            </a:r>
            <a:r>
              <a:rPr i="1"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10 hours</a:t>
            </a: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 to train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Used 10 layers of epochs to make the algorithm more accurate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Saved trained models into .h5 files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Able to run trained algorithm remotely, will identify in </a:t>
            </a:r>
            <a:r>
              <a:rPr lang="en" sz="1800" u="sng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under a minute</a:t>
            </a:r>
            <a:endParaRPr sz="1800" u="sng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Some disorders were harder to identify due to: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Lack of pictures to allocate to training and test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Monochrome nature of x-rays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Some disorders were more visibly obvious (mass)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b="1"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Average val_accuracy: </a:t>
            </a: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65-70%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-"/>
            </a:pPr>
            <a:r>
              <a:rPr b="1"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Average val_loss:</a:t>
            </a: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 75-85% 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4"/>
          <p:cNvSpPr txBox="1"/>
          <p:nvPr>
            <p:ph type="ctrTitle"/>
          </p:nvPr>
        </p:nvSpPr>
        <p:spPr>
          <a:xfrm>
            <a:off x="1723900" y="188625"/>
            <a:ext cx="7137600" cy="78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WORST ACCURACY: EFFUSION</a:t>
            </a:r>
            <a:endParaRPr b="1"/>
          </a:p>
        </p:txBody>
      </p:sp>
      <p:sp>
        <p:nvSpPr>
          <p:cNvPr id="361" name="Google Shape;361;p14"/>
          <p:cNvSpPr txBox="1"/>
          <p:nvPr>
            <p:ph idx="1" type="subTitle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362" name="Google Shape;362;p1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875" y="1073400"/>
            <a:ext cx="6483850" cy="367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5"/>
          <p:cNvSpPr txBox="1"/>
          <p:nvPr>
            <p:ph type="ctrTitle"/>
          </p:nvPr>
        </p:nvSpPr>
        <p:spPr>
          <a:xfrm>
            <a:off x="1723900" y="188625"/>
            <a:ext cx="7137600" cy="78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BEST </a:t>
            </a:r>
            <a:r>
              <a:rPr b="1" lang="en"/>
              <a:t>ACCURACY: MASS</a:t>
            </a:r>
            <a:endParaRPr b="1"/>
          </a:p>
        </p:txBody>
      </p:sp>
      <p:sp>
        <p:nvSpPr>
          <p:cNvPr id="368" name="Google Shape;368;p15"/>
          <p:cNvSpPr txBox="1"/>
          <p:nvPr>
            <p:ph idx="1" type="subTitle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369" name="Google Shape;369;p1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0150" y="1197350"/>
            <a:ext cx="6425702" cy="315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6"/>
          <p:cNvSpPr txBox="1"/>
          <p:nvPr>
            <p:ph type="ctrTitle"/>
          </p:nvPr>
        </p:nvSpPr>
        <p:spPr>
          <a:xfrm>
            <a:off x="1149375" y="108150"/>
            <a:ext cx="7832700" cy="78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AVERAGE ACCURACIES AND LOSSES</a:t>
            </a:r>
            <a:endParaRPr b="1" sz="3000"/>
          </a:p>
        </p:txBody>
      </p:sp>
      <p:sp>
        <p:nvSpPr>
          <p:cNvPr id="375" name="Google Shape;375;p16"/>
          <p:cNvSpPr txBox="1"/>
          <p:nvPr>
            <p:ph idx="1" type="subTitle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376" name="Google Shape;376;p1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4626" y="1113223"/>
            <a:ext cx="6523402" cy="320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17"/>
          <p:cNvSpPr txBox="1"/>
          <p:nvPr>
            <p:ph type="title"/>
          </p:nvPr>
        </p:nvSpPr>
        <p:spPr>
          <a:xfrm>
            <a:off x="2099850" y="124575"/>
            <a:ext cx="4944300" cy="64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FUTURE PLANS</a:t>
            </a:r>
            <a:endParaRPr b="1"/>
          </a:p>
        </p:txBody>
      </p:sp>
      <p:sp>
        <p:nvSpPr>
          <p:cNvPr id="382" name="Google Shape;382;p17"/>
          <p:cNvSpPr txBox="1"/>
          <p:nvPr>
            <p:ph idx="1" type="body"/>
          </p:nvPr>
        </p:nvSpPr>
        <p:spPr>
          <a:xfrm>
            <a:off x="1846039" y="769875"/>
            <a:ext cx="4944300" cy="28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◇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Create user friendly interface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◇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Create program that enhances contrast of X-ray RGB values to make the CNN more accurate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￭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Possibly invert colors to do such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￭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Use contrast limited adaptive histogram equalization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◇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Train remaining 9 cardiothoracic abnormalities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◇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Create program to recognize other x-rays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￭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Broken bones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￭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Fractures 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jalla One"/>
              <a:buChar char="◇"/>
            </a:pPr>
            <a:r>
              <a:rPr lang="en" sz="1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Delete the 60,000 photos off the computer to increase memory</a:t>
            </a:r>
            <a:endParaRPr sz="18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383" name="Google Shape;383;p17"/>
          <p:cNvSpPr txBox="1"/>
          <p:nvPr>
            <p:ph idx="12" type="sldNum"/>
          </p:nvPr>
        </p:nvSpPr>
        <p:spPr>
          <a:xfrm>
            <a:off x="13557" y="4785525"/>
            <a:ext cx="548700" cy="3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moge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